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81" r:id="rId3"/>
    <p:sldId id="257" r:id="rId4"/>
    <p:sldId id="258" r:id="rId5"/>
    <p:sldId id="271" r:id="rId6"/>
    <p:sldId id="260" r:id="rId7"/>
    <p:sldId id="261" r:id="rId8"/>
    <p:sldId id="259" r:id="rId9"/>
    <p:sldId id="279" r:id="rId10"/>
    <p:sldId id="280" r:id="rId11"/>
    <p:sldId id="265" r:id="rId12"/>
    <p:sldId id="266" r:id="rId13"/>
    <p:sldId id="264" r:id="rId14"/>
    <p:sldId id="275" r:id="rId15"/>
    <p:sldId id="278" r:id="rId16"/>
    <p:sldId id="262" r:id="rId17"/>
    <p:sldId id="263" r:id="rId18"/>
    <p:sldId id="273" r:id="rId19"/>
    <p:sldId id="267" r:id="rId20"/>
    <p:sldId id="274" r:id="rId21"/>
    <p:sldId id="276" r:id="rId22"/>
    <p:sldId id="269"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51" autoAdjust="0"/>
    <p:restoredTop sz="57853" autoAdjust="0"/>
  </p:normalViewPr>
  <p:slideViewPr>
    <p:cSldViewPr snapToGrid="0">
      <p:cViewPr>
        <p:scale>
          <a:sx n="90" d="100"/>
          <a:sy n="90" d="100"/>
        </p:scale>
        <p:origin x="696" y="-11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a:t>
            </a:fld>
            <a:endParaRPr lang="en-US"/>
          </a:p>
        </p:txBody>
      </p:sp>
    </p:spTree>
    <p:extLst>
      <p:ext uri="{BB962C8B-B14F-4D97-AF65-F5344CB8AC3E}">
        <p14:creationId xmlns:p14="http://schemas.microsoft.com/office/powerpoint/2010/main" val="49983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somewhat wide range of maximum beer ABV's in this dataset, from a .001 beer from California billed as a low-alcohol beer, to a much higher .128 Belgian-Style Quadruple beer from Colorado. The median ABV of the entire dataset is a .057 and the mean ABV is .06. The first and third quartiles, or the medians between the extremes and the mean, are .05 and .068 </a:t>
            </a:r>
            <a:r>
              <a:rPr lang="en-US" dirty="0" err="1"/>
              <a:t>espectively</a:t>
            </a:r>
            <a:r>
              <a:rPr lang="en-US" dirty="0"/>
              <a:t>, which means that a large portion of the beers in this dataset are between 5-6% alcohol by volume.</a:t>
            </a:r>
          </a:p>
          <a:p>
            <a:endParaRPr lang="en-US" dirty="0"/>
          </a:p>
          <a:p>
            <a:r>
              <a:rPr lang="en-US" dirty="0"/>
              <a:t>Of the 2366 beers in the dataset, 62 of them were missing ABV information, which is marginally small (roughly 2.6%).</a:t>
            </a:r>
          </a:p>
        </p:txBody>
      </p:sp>
      <p:sp>
        <p:nvSpPr>
          <p:cNvPr id="4" name="Slide Number Placeholder 3"/>
          <p:cNvSpPr>
            <a:spLocks noGrp="1"/>
          </p:cNvSpPr>
          <p:nvPr>
            <p:ph type="sldNum" sz="quarter" idx="10"/>
          </p:nvPr>
        </p:nvSpPr>
        <p:spPr/>
        <p:txBody>
          <a:bodyPr/>
          <a:lstStyle/>
          <a:p>
            <a:fld id="{31C603A2-D746-6843-8C3C-7E3E49777483}" type="slidenum">
              <a:rPr lang="en-US" smtClean="0"/>
              <a:t>15</a:t>
            </a:fld>
            <a:endParaRPr lang="en-US"/>
          </a:p>
        </p:txBody>
      </p:sp>
    </p:spTree>
    <p:extLst>
      <p:ext uri="{BB962C8B-B14F-4D97-AF65-F5344CB8AC3E}">
        <p14:creationId xmlns:p14="http://schemas.microsoft.com/office/powerpoint/2010/main" val="155170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with the highest median IBU is Maine, with 61. Following Maine in the top 5 is West Virginia (57.5). Next, tied at 55, are Florida and Georgia, followed by Oregon (54).</a:t>
            </a:r>
          </a:p>
          <a:p>
            <a:endParaRPr lang="en-US" dirty="0"/>
          </a:p>
          <a:p>
            <a:r>
              <a:rPr lang="en-US" dirty="0"/>
              <a:t>The states with the lowest median IBU are Wisconsin and Kansas, tied at 20. Following Wisconsin and Kansas is Arizona (20.5), Wyoming (21), and Hawaii (23).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16</a:t>
            </a:fld>
            <a:endParaRPr lang="en-US"/>
          </a:p>
        </p:txBody>
      </p:sp>
    </p:spTree>
    <p:extLst>
      <p:ext uri="{BB962C8B-B14F-4D97-AF65-F5344CB8AC3E}">
        <p14:creationId xmlns:p14="http://schemas.microsoft.com/office/powerpoint/2010/main" val="154690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with the highest median ABV are Kentucky and Washington, D.C., with .063. Following Kentucky and DC in the top 5 medians per state are West Virginia, New Mexico, and Michigan, all tied (.062). </a:t>
            </a:r>
          </a:p>
          <a:p>
            <a:endParaRPr lang="en-US" dirty="0"/>
          </a:p>
          <a:p>
            <a:r>
              <a:rPr lang="en-US" dirty="0"/>
              <a:t>The state with the lowest median ABV is Utah, with .04. Following Utah is New Jersey (.046), then Kansas, North Dakota, and Wyoming all tied with .05.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17</a:t>
            </a:fld>
            <a:endParaRPr lang="en-US"/>
          </a:p>
        </p:txBody>
      </p:sp>
    </p:spTree>
    <p:extLst>
      <p:ext uri="{BB962C8B-B14F-4D97-AF65-F5344CB8AC3E}">
        <p14:creationId xmlns:p14="http://schemas.microsoft.com/office/powerpoint/2010/main" val="373014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Rajat and I were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228600" indent="-228600">
              <a:buAutoNum type="arabicPeriod" startAt="3"/>
            </a:pPr>
            <a:r>
              <a:rPr lang="en-US" baseline="0" dirty="0" smtClean="0"/>
              <a:t>[</a:t>
            </a:r>
            <a:r>
              <a:rPr lang="en-US" baseline="0" dirty="0"/>
              <a:t>Provide a few examples of City correction and Brewery correction</a:t>
            </a:r>
            <a:r>
              <a:rPr lang="en-US" baseline="0" dirty="0" smtClean="0"/>
              <a:t>.</a:t>
            </a:r>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4</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An:</a:t>
            </a:r>
          </a:p>
          <a:p>
            <a:pPr lvl="1"/>
            <a:r>
              <a:rPr lang="en-US" sz="1100" kern="1200" dirty="0">
                <a:solidFill>
                  <a:schemeClr val="tx1"/>
                </a:solidFill>
                <a:effectLst/>
                <a:latin typeface="+mn-lt"/>
                <a:ea typeface="+mn-ea"/>
                <a:cs typeface="+mn-cs"/>
              </a:rPr>
              <a:t>Jodi: </a:t>
            </a:r>
            <a:r>
              <a:rPr lang="en-US" sz="1200" b="1" kern="1200" dirty="0">
                <a:solidFill>
                  <a:schemeClr val="tx1"/>
                </a:solidFill>
                <a:effectLst/>
                <a:latin typeface="+mn-lt"/>
                <a:ea typeface="+mn-ea"/>
                <a:cs typeface="+mn-cs"/>
              </a:rPr>
              <a:t>Thank you.  Great description of the cleaning process, Andy, Rajat, and An.  The final step in our process was preparing the files for merging.  This was accomplished by changing the Brew ID column in the Brewery file to match the Beers file for an appropriate merge.  The other columns that were renamed were the “name” column in both files to reflect Beer Name and Brewery Name.  Upon final merge, the file contained 2,366 lines of beer data.  Tori.</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2107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2.6%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7</a:t>
            </a:fld>
            <a:endParaRPr lang="en-US"/>
          </a:p>
        </p:txBody>
      </p:sp>
    </p:spTree>
    <p:extLst>
      <p:ext uri="{BB962C8B-B14F-4D97-AF65-F5344CB8AC3E}">
        <p14:creationId xmlns:p14="http://schemas.microsoft.com/office/powerpoint/2010/main" val="16708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8</a:t>
            </a:fld>
            <a:endParaRPr lang="en-US"/>
          </a:p>
        </p:txBody>
      </p:sp>
    </p:spTree>
    <p:extLst>
      <p:ext uri="{BB962C8B-B14F-4D97-AF65-F5344CB8AC3E}">
        <p14:creationId xmlns:p14="http://schemas.microsoft.com/office/powerpoint/2010/main" val="131449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9</a:t>
            </a:fld>
            <a:endParaRPr lang="en-US"/>
          </a:p>
        </p:txBody>
      </p:sp>
    </p:spTree>
    <p:extLst>
      <p:ext uri="{BB962C8B-B14F-4D97-AF65-F5344CB8AC3E}">
        <p14:creationId xmlns:p14="http://schemas.microsoft.com/office/powerpoint/2010/main" val="249428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10</a:t>
            </a:fld>
            <a:endParaRPr lang="en-US"/>
          </a:p>
        </p:txBody>
      </p:sp>
    </p:spTree>
    <p:extLst>
      <p:ext uri="{BB962C8B-B14F-4D97-AF65-F5344CB8AC3E}">
        <p14:creationId xmlns:p14="http://schemas.microsoft.com/office/powerpoint/2010/main" val="60599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Oregon has the highest rating of International Bitterness Units (IBU) compared to the other states (138), also followed closely by Virginia (135), and also followed by </a:t>
            </a:r>
            <a:r>
              <a:rPr lang="en-US" dirty="0" err="1"/>
              <a:t>Massachussetts</a:t>
            </a:r>
            <a:r>
              <a:rPr lang="en-US" dirty="0"/>
              <a:t> (130) and Ohio (126). The state with the lowest IBU is Arkansas (39), followed by Delaware (52), Louisiana (60), and Tennessee (61), putting Tennessee in the bottom 5 for Alcohol by volume as well as International Bitterness Units. </a:t>
            </a:r>
          </a:p>
        </p:txBody>
      </p:sp>
      <p:sp>
        <p:nvSpPr>
          <p:cNvPr id="4" name="Slide Number Placeholder 3"/>
          <p:cNvSpPr>
            <a:spLocks noGrp="1"/>
          </p:cNvSpPr>
          <p:nvPr>
            <p:ph type="sldNum" sz="quarter" idx="10"/>
          </p:nvPr>
        </p:nvSpPr>
        <p:spPr/>
        <p:txBody>
          <a:bodyPr/>
          <a:lstStyle/>
          <a:p>
            <a:fld id="{31C603A2-D746-6843-8C3C-7E3E49777483}" type="slidenum">
              <a:rPr lang="en-US" smtClean="0"/>
              <a:t>14</a:t>
            </a:fld>
            <a:endParaRPr lang="en-US"/>
          </a:p>
        </p:txBody>
      </p:sp>
    </p:spTree>
    <p:extLst>
      <p:ext uri="{BB962C8B-B14F-4D97-AF65-F5344CB8AC3E}">
        <p14:creationId xmlns:p14="http://schemas.microsoft.com/office/powerpoint/2010/main" val="305984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6/26/18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g"/><Relationship Id="rId5" Type="http://schemas.openxmlformats.org/officeDocument/2006/relationships/hyperlink" Target="http://mrkaplansclass.wikispaces.com/Five+Regions+for+the+Students" TargetMode="External"/><Relationship Id="rId6" Type="http://schemas.openxmlformats.org/officeDocument/2006/relationships/hyperlink" Target="https://creativecommons.org/licenses/by-sa/3.0/" TargetMode="External"/><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hyperlink" Target="http://fcmdsc.wordpress.com/2009/11/22/the-kingdom-of-colorado/" TargetMode="External"/><Relationship Id="rId5" Type="http://schemas.openxmlformats.org/officeDocument/2006/relationships/hyperlink" Target="https://creativecommons.org/licenses/by-nc-sa/3.0/" TargetMode="External"/><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en.wikipedia.org/wiki/File:Map_of_Oregon_NA.png" TargetMode="External"/><Relationship Id="rId5" Type="http://schemas.openxmlformats.org/officeDocument/2006/relationships/hyperlink" Target="https://creativecommons.org/licenses/by-sa/3.0/" TargetMode="External"/><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elgourmeturbano.blogspot.com.ar/2015/05/7-mitos-sobre-la-cerveza-son-desmentidos.html" TargetMode="External"/><Relationship Id="rId5" Type="http://schemas.openxmlformats.org/officeDocument/2006/relationships/hyperlink" Target="https://creativecommons.org/licenses/by-nc-nd/3.0/"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sv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jpg"/><Relationship Id="rId5" Type="http://schemas.openxmlformats.org/officeDocument/2006/relationships/hyperlink" Target="https://commons.wikimedia.org/wiki/File:Castle_Rock_Brewery_-_Nottingham_-_England_-_2004-11-04.jp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jpeg"/><Relationship Id="rId5" Type="http://schemas.openxmlformats.org/officeDocument/2006/relationships/hyperlink" Target="http://elgourmeturbano.blogspot.com.ar/2015/05/7-mitos-sobre-la-cerveza-son-desmentidos.html" TargetMode="External"/><Relationship Id="rId6" Type="http://schemas.openxmlformats.org/officeDocument/2006/relationships/hyperlink" Target="https://creativecommons.org/licenses/by-nc-nd/3.0/"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g"/><Relationship Id="rId5" Type="http://schemas.openxmlformats.org/officeDocument/2006/relationships/hyperlink" Target="http://mrkaplansclass.wikispaces.com/Five+Regions+for+the+Students" TargetMode="External"/><Relationship Id="rId6" Type="http://schemas.openxmlformats.org/officeDocument/2006/relationships/hyperlink" Target="https://creativecommons.org/licenses/by-sa/3.0/" TargetMode="Externa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g"/><Relationship Id="rId5" Type="http://schemas.openxmlformats.org/officeDocument/2006/relationships/hyperlink" Target="http://mrkaplansclass.wikispaces.com/Five+Regions+for+the+Students" TargetMode="External"/><Relationship Id="rId6" Type="http://schemas.openxmlformats.org/officeDocument/2006/relationships/hyperlink" Target="https://creativecommons.org/licenses/by-sa/3.0/" TargetMode="Externa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xmlns=""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xmlns=""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xmlns=""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xmlns=""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xmlns=""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pic>
        <p:nvPicPr>
          <p:cNvPr id="5" name="Picture 4">
            <a:extLst>
              <a:ext uri="{FF2B5EF4-FFF2-40B4-BE49-F238E27FC236}">
                <a16:creationId xmlns:a16="http://schemas.microsoft.com/office/drawing/2014/main" xmlns="" id="{5ED836D9-1872-4167-9212-FDE0C7304570}"/>
              </a:ext>
            </a:extLst>
          </p:cNvPr>
          <p:cNvPicPr>
            <a:picLocks noChangeAspect="1"/>
          </p:cNvPicPr>
          <p:nvPr/>
        </p:nvPicPr>
        <p:blipFill>
          <a:blip r:embed="rId7"/>
          <a:stretch>
            <a:fillRect/>
          </a:stretch>
        </p:blipFill>
        <p:spPr>
          <a:xfrm>
            <a:off x="2886635" y="-67771"/>
            <a:ext cx="6418729" cy="6993541"/>
          </a:xfrm>
          <a:prstGeom prst="rect">
            <a:avLst/>
          </a:prstGeom>
        </p:spPr>
      </p:pic>
    </p:spTree>
    <p:extLst>
      <p:ext uri="{BB962C8B-B14F-4D97-AF65-F5344CB8AC3E}">
        <p14:creationId xmlns:p14="http://schemas.microsoft.com/office/powerpoint/2010/main" val="25058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 BEER</a:t>
            </a:r>
          </a:p>
        </p:txBody>
      </p:sp>
      <p:pic>
        <p:nvPicPr>
          <p:cNvPr id="11" name="Content Placeholder 4">
            <a:extLst>
              <a:ext uri="{FF2B5EF4-FFF2-40B4-BE49-F238E27FC236}">
                <a16:creationId xmlns:a16="http://schemas.microsoft.com/office/drawing/2014/main" xmlns="" id="{7B09A8E5-483B-4A25-B9C1-E1B16BF93C7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xmlns=""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fcmdsc.wordpress.com/2009/11/22/the-kingdom-of-colorado/">
                  <a:extLst>
                    <a:ext uri="{A12FA001-AC4F-418D-AE19-62706E023703}">
                      <ahyp:hlinkClr xmlns:ahyp="http://schemas.microsoft.com/office/drawing/2018/hyperlinkcolor" xmlns=""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nc-sa/3.0/">
                  <a:extLst>
                    <a:ext uri="{A12FA001-AC4F-418D-AE19-62706E023703}">
                      <ahyp:hlinkClr xmlns:ahyp="http://schemas.microsoft.com/office/drawing/2018/hyperlinkcolor" xmlns=""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xmlns=""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12.5% ABV</a:t>
            </a:r>
          </a:p>
        </p:txBody>
      </p:sp>
      <p:pic>
        <p:nvPicPr>
          <p:cNvPr id="6" name="Picture 5">
            <a:extLst>
              <a:ext uri="{FF2B5EF4-FFF2-40B4-BE49-F238E27FC236}">
                <a16:creationId xmlns:a16="http://schemas.microsoft.com/office/drawing/2014/main" xmlns="" id="{828AB2D6-4B7B-4BCC-BC50-193F9E9CB8F6}"/>
              </a:ext>
            </a:extLst>
          </p:cNvPr>
          <p:cNvPicPr>
            <a:picLocks noChangeAspect="1"/>
          </p:cNvPicPr>
          <p:nvPr/>
        </p:nvPicPr>
        <p:blipFill>
          <a:blip r:embed="rId6"/>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xmlns=""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053AF-6841-4EAA-A3D8-D8715D14E438}"/>
              </a:ext>
            </a:extLst>
          </p:cNvPr>
          <p:cNvSpPr>
            <a:spLocks noGrp="1"/>
          </p:cNvSpPr>
          <p:nvPr>
            <p:ph type="title"/>
          </p:nvPr>
        </p:nvSpPr>
        <p:spPr/>
        <p:txBody>
          <a:bodyPr/>
          <a:lstStyle/>
          <a:p>
            <a:r>
              <a:rPr lang="en-US" b="1" dirty="0"/>
              <a:t>Rankings of Highest ABV per State</a:t>
            </a:r>
          </a:p>
        </p:txBody>
      </p:sp>
      <p:sp>
        <p:nvSpPr>
          <p:cNvPr id="3" name="Content Placeholder 2">
            <a:extLst>
              <a:ext uri="{FF2B5EF4-FFF2-40B4-BE49-F238E27FC236}">
                <a16:creationId xmlns:a16="http://schemas.microsoft.com/office/drawing/2014/main" xmlns=""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u="sng" dirty="0"/>
              <a:t>Arkansas- 6.1%</a:t>
            </a:r>
          </a:p>
          <a:p>
            <a:r>
              <a:rPr lang="en-US" u="sng"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xmlns=""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577F3-FD2D-47D4-B71C-7F13E126D1FB}"/>
              </a:ext>
            </a:extLst>
          </p:cNvPr>
          <p:cNvSpPr>
            <a:spLocks noGrp="1"/>
          </p:cNvSpPr>
          <p:nvPr>
            <p:ph type="title"/>
          </p:nvPr>
        </p:nvSpPr>
        <p:spPr>
          <a:xfrm>
            <a:off x="643192" y="609600"/>
            <a:ext cx="3790600"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BEER (IBU)</a:t>
            </a:r>
          </a:p>
        </p:txBody>
      </p:sp>
      <p:pic>
        <p:nvPicPr>
          <p:cNvPr id="12" name="Content Placeholder 7">
            <a:extLst>
              <a:ext uri="{FF2B5EF4-FFF2-40B4-BE49-F238E27FC236}">
                <a16:creationId xmlns:a16="http://schemas.microsoft.com/office/drawing/2014/main" xmlns="" id="{6E6BB2BC-DC15-4087-9501-BB806B777B7E}"/>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xmlns=""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wikipedia.org/wiki/File:Map_of_Oregon_NA.png">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xmlns=""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xmlns="" id="{BFA3E45A-873A-42E9-A370-1ED38AB93872}"/>
              </a:ext>
            </a:extLst>
          </p:cNvPr>
          <p:cNvPicPr>
            <a:picLocks noChangeAspect="1"/>
          </p:cNvPicPr>
          <p:nvPr/>
        </p:nvPicPr>
        <p:blipFill>
          <a:blip r:embed="rId6"/>
          <a:stretch>
            <a:fillRect/>
          </a:stretch>
        </p:blipFill>
        <p:spPr>
          <a:xfrm rot="618134">
            <a:off x="9441116" y="5212898"/>
            <a:ext cx="2427221" cy="100921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xmlns=""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053AF-6841-4EAA-A3D8-D8715D14E438}"/>
              </a:ext>
            </a:extLst>
          </p:cNvPr>
          <p:cNvSpPr>
            <a:spLocks noGrp="1"/>
          </p:cNvSpPr>
          <p:nvPr>
            <p:ph type="title"/>
          </p:nvPr>
        </p:nvSpPr>
        <p:spPr/>
        <p:txBody>
          <a:bodyPr/>
          <a:lstStyle/>
          <a:p>
            <a:r>
              <a:rPr lang="en-US" b="1" dirty="0"/>
              <a:t>Rankings of Highest IBU per State</a:t>
            </a:r>
          </a:p>
        </p:txBody>
      </p:sp>
      <p:sp>
        <p:nvSpPr>
          <p:cNvPr id="3" name="Content Placeholder 2">
            <a:extLst>
              <a:ext uri="{FF2B5EF4-FFF2-40B4-BE49-F238E27FC236}">
                <a16:creationId xmlns:a16="http://schemas.microsoft.com/office/drawing/2014/main" xmlns=""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IBU’s per State</a:t>
            </a:r>
          </a:p>
          <a:p>
            <a:r>
              <a:rPr lang="en-US" u="sng" dirty="0"/>
              <a:t>Arkansas- 39</a:t>
            </a:r>
          </a:p>
          <a:p>
            <a:r>
              <a:rPr lang="en-US" dirty="0"/>
              <a:t>Delaware- 52</a:t>
            </a:r>
          </a:p>
          <a:p>
            <a:r>
              <a:rPr lang="en-US" dirty="0"/>
              <a:t>Louisiana- 60</a:t>
            </a:r>
          </a:p>
          <a:p>
            <a:r>
              <a:rPr lang="en-US" u="sng" dirty="0"/>
              <a:t>Tennessee- 61</a:t>
            </a:r>
          </a:p>
          <a:p>
            <a:r>
              <a:rPr lang="en-US" dirty="0"/>
              <a:t>Georgia- 65</a:t>
            </a:r>
          </a:p>
          <a:p>
            <a:r>
              <a:rPr lang="en-US" dirty="0"/>
              <a:t>Nebraska- 65</a:t>
            </a:r>
          </a:p>
        </p:txBody>
      </p:sp>
      <p:sp>
        <p:nvSpPr>
          <p:cNvPr id="4" name="Content Placeholder 2">
            <a:extLst>
              <a:ext uri="{FF2B5EF4-FFF2-40B4-BE49-F238E27FC236}">
                <a16:creationId xmlns:a16="http://schemas.microsoft.com/office/drawing/2014/main" xmlns=""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IBU’s Per State</a:t>
            </a:r>
          </a:p>
          <a:p>
            <a:r>
              <a:rPr lang="en-US" dirty="0"/>
              <a:t>Oregon- 138</a:t>
            </a:r>
          </a:p>
          <a:p>
            <a:r>
              <a:rPr lang="en-US" dirty="0"/>
              <a:t>Virginia- 135</a:t>
            </a:r>
          </a:p>
          <a:p>
            <a:r>
              <a:rPr lang="en-US" dirty="0"/>
              <a:t>Massachusetts- 130</a:t>
            </a:r>
          </a:p>
          <a:p>
            <a:r>
              <a:rPr lang="en-US" dirty="0"/>
              <a:t>Ohio- 126</a:t>
            </a:r>
          </a:p>
          <a:p>
            <a:r>
              <a:rPr lang="en-US" dirty="0"/>
              <a:t>Vermont- 120</a:t>
            </a:r>
          </a:p>
          <a:p>
            <a:r>
              <a:rPr lang="en-US" dirty="0"/>
              <a:t>Minnesota- 120</a:t>
            </a:r>
          </a:p>
        </p:txBody>
      </p:sp>
    </p:spTree>
    <p:extLst>
      <p:ext uri="{BB962C8B-B14F-4D97-AF65-F5344CB8AC3E}">
        <p14:creationId xmlns:p14="http://schemas.microsoft.com/office/powerpoint/2010/main" val="130547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xmlns=""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xmlns="" r:id="rId4"/>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xmlns="" id="{82692CEB-8C36-4473-859A-7F3BDA5550FF}"/>
              </a:ext>
            </a:extLst>
          </p:cNvPr>
          <p:cNvSpPr>
            <a:spLocks noGrp="1"/>
          </p:cNvSpPr>
          <p:nvPr>
            <p:ph type="title"/>
          </p:nvPr>
        </p:nvSpPr>
        <p:spPr>
          <a:xfrm>
            <a:off x="1141413" y="609600"/>
            <a:ext cx="9905998" cy="1905000"/>
          </a:xfrm>
        </p:spPr>
        <p:txBody>
          <a:bodyPr>
            <a:normAutofit/>
          </a:bodyPr>
          <a:lstStyle/>
          <a:p>
            <a:r>
              <a:rPr lang="en-US" b="1" dirty="0"/>
              <a:t>General ABV Statistics</a:t>
            </a:r>
          </a:p>
        </p:txBody>
      </p:sp>
      <p:sp>
        <p:nvSpPr>
          <p:cNvPr id="5" name="Content Placeholder 2">
            <a:extLst>
              <a:ext uri="{FF2B5EF4-FFF2-40B4-BE49-F238E27FC236}">
                <a16:creationId xmlns:a16="http://schemas.microsoft.com/office/drawing/2014/main" xmlns=""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Range of ABV’s varies widely</a:t>
            </a:r>
          </a:p>
          <a:p>
            <a:pPr lvl="1"/>
            <a:r>
              <a:rPr lang="en-US" sz="2200" dirty="0"/>
              <a:t>0.1% (California low-alcohol)</a:t>
            </a:r>
          </a:p>
          <a:p>
            <a:pPr lvl="1"/>
            <a:r>
              <a:rPr lang="en-US" sz="2200" dirty="0"/>
              <a:t>To a 12.8% (Colorado Belgian-style Quadruple)</a:t>
            </a:r>
          </a:p>
          <a:p>
            <a:r>
              <a:rPr lang="en-US" sz="2400" dirty="0"/>
              <a:t>Large Portion of Beer between 5-6%</a:t>
            </a:r>
          </a:p>
          <a:p>
            <a:pPr lvl="1"/>
            <a:r>
              <a:rPr lang="en-US" sz="2200" dirty="0"/>
              <a:t>Median ABV of entire dataset: 5.7%</a:t>
            </a:r>
          </a:p>
          <a:p>
            <a:pPr lvl="1"/>
            <a:r>
              <a:rPr lang="en-US" sz="2200" dirty="0"/>
              <a:t>Mean ABV: 6%</a:t>
            </a:r>
          </a:p>
          <a:p>
            <a:pPr lvl="1"/>
            <a:r>
              <a:rPr lang="en-US" sz="2200" dirty="0"/>
              <a:t>First Quartile: 5%</a:t>
            </a:r>
          </a:p>
          <a:p>
            <a:pPr lvl="1"/>
            <a:r>
              <a:rPr lang="en-US" sz="2200" dirty="0"/>
              <a:t>Third Quartile: 6.8%</a:t>
            </a:r>
          </a:p>
        </p:txBody>
      </p:sp>
      <p:sp>
        <p:nvSpPr>
          <p:cNvPr id="9" name="TextBox 8">
            <a:extLst>
              <a:ext uri="{FF2B5EF4-FFF2-40B4-BE49-F238E27FC236}">
                <a16:creationId xmlns:a16="http://schemas.microsoft.com/office/drawing/2014/main" xmlns=""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xmlns=""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25369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International Bitterness Units by State</a:t>
            </a:r>
          </a:p>
        </p:txBody>
      </p:sp>
      <p:sp>
        <p:nvSpPr>
          <p:cNvPr id="10" name="Content Placeholder 9">
            <a:extLst>
              <a:ext uri="{FF2B5EF4-FFF2-40B4-BE49-F238E27FC236}">
                <a16:creationId xmlns:a16="http://schemas.microsoft.com/office/drawing/2014/main" xmlns="" id="{CE4B747C-6D7D-42D0-81A2-8AB1D772E469}"/>
              </a:ext>
            </a:extLst>
          </p:cNvPr>
          <p:cNvSpPr>
            <a:spLocks noGrp="1"/>
          </p:cNvSpPr>
          <p:nvPr>
            <p:ph idx="1"/>
          </p:nvPr>
        </p:nvSpPr>
        <p:spPr>
          <a:xfrm>
            <a:off x="643193" y="2514600"/>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u="sng"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xmlns="" id="{AC2DD338-8709-40AE-88ED-16D7F960F75A}"/>
              </a:ext>
            </a:extLst>
          </p:cNvPr>
          <p:cNvPicPr>
            <a:picLocks noChangeAspect="1"/>
          </p:cNvPicPr>
          <p:nvPr/>
        </p:nvPicPr>
        <p:blipFill>
          <a:blip r:embed="rId4"/>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Alcohol Content by State</a:t>
            </a:r>
          </a:p>
        </p:txBody>
      </p:sp>
      <p:pic>
        <p:nvPicPr>
          <p:cNvPr id="8" name="Content Placeholder 4">
            <a:extLst>
              <a:ext uri="{FF2B5EF4-FFF2-40B4-BE49-F238E27FC236}">
                <a16:creationId xmlns:a16="http://schemas.microsoft.com/office/drawing/2014/main" xmlns="" id="{AC2DD338-8709-40AE-88ED-16D7F960F75A}"/>
              </a:ext>
            </a:extLst>
          </p:cNvPr>
          <p:cNvPicPr>
            <a:picLocks noChangeAspect="1"/>
          </p:cNvPicPr>
          <p:nvPr/>
        </p:nvPicPr>
        <p:blipFill>
          <a:blip r:embed="rId4"/>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Content Placeholder 9">
            <a:extLst>
              <a:ext uri="{FF2B5EF4-FFF2-40B4-BE49-F238E27FC236}">
                <a16:creationId xmlns:a16="http://schemas.microsoft.com/office/drawing/2014/main" xmlns="" id="{902EF8D5-D38C-1D41-AD4B-E2C5728071BB}"/>
              </a:ext>
            </a:extLst>
          </p:cNvPr>
          <p:cNvSpPr txBox="1">
            <a:spLocks/>
          </p:cNvSpPr>
          <p:nvPr/>
        </p:nvSpPr>
        <p:spPr>
          <a:xfrm>
            <a:off x="5161153" y="2185736"/>
            <a:ext cx="6573684" cy="3750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dirty="0"/>
              <a:t>Top 5 Highest Median ABV’s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a:t>
            </a:r>
            <a:r>
              <a:rPr lang="en-US" sz="1600" u="sng" dirty="0"/>
              <a:t>Kansas</a:t>
            </a:r>
            <a:r>
              <a:rPr lang="en-US" sz="1600" dirty="0"/>
              <a:t> (20)</a:t>
            </a:r>
          </a:p>
          <a:p>
            <a:pPr lvl="1"/>
            <a:r>
              <a:rPr lang="en-US" sz="1600" dirty="0"/>
              <a:t>Arizona (20.5)</a:t>
            </a:r>
          </a:p>
          <a:p>
            <a:pPr lvl="1"/>
            <a:r>
              <a:rPr lang="en-US" sz="1600" dirty="0"/>
              <a:t>Wyoming (21)</a:t>
            </a:r>
          </a:p>
          <a:p>
            <a:pPr lvl="1"/>
            <a:r>
              <a:rPr lang="en-US" sz="1600" dirty="0"/>
              <a:t>Hawaii (23)</a:t>
            </a:r>
          </a:p>
        </p:txBody>
      </p:sp>
    </p:spTree>
    <p:extLst>
      <p:ext uri="{BB962C8B-B14F-4D97-AF65-F5344CB8AC3E}">
        <p14:creationId xmlns:p14="http://schemas.microsoft.com/office/powerpoint/2010/main" val="2251227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xmlns=""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xmlns=""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xmlns="" id="{E90BCEE2-2B88-864E-9FDA-744195F8BFC9}"/>
              </a:ext>
            </a:extLst>
          </p:cNvPr>
          <p:cNvPicPr>
            <a:picLocks noGrp="1" noChangeAspect="1"/>
          </p:cNvPicPr>
          <p:nvPr>
            <p:ph idx="1"/>
          </p:nvPr>
        </p:nvPicPr>
        <p:blipFill>
          <a:blip r:embed="rId3"/>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545771"/>
          </a:xfrm>
        </p:spPr>
        <p:txBody>
          <a:bodyPr/>
          <a:lstStyle/>
          <a:p>
            <a:r>
              <a:rPr lang="en-US" dirty="0" smtClean="0"/>
              <a:t>Agenda </a:t>
            </a:r>
            <a:endParaRPr lang="en-US" dirty="0"/>
          </a:p>
        </p:txBody>
      </p:sp>
      <p:sp>
        <p:nvSpPr>
          <p:cNvPr id="3" name="Content Placeholder 2"/>
          <p:cNvSpPr>
            <a:spLocks noGrp="1"/>
          </p:cNvSpPr>
          <p:nvPr>
            <p:ph idx="1"/>
          </p:nvPr>
        </p:nvSpPr>
        <p:spPr>
          <a:xfrm>
            <a:off x="1141413" y="1632857"/>
            <a:ext cx="9905998" cy="3722914"/>
          </a:xfrm>
        </p:spPr>
        <p:txBody>
          <a:bodyPr/>
          <a:lstStyle/>
          <a:p>
            <a:r>
              <a:rPr lang="en-US" dirty="0" smtClean="0"/>
              <a:t>Team Introduction</a:t>
            </a:r>
          </a:p>
          <a:p>
            <a:r>
              <a:rPr lang="en-US" dirty="0" smtClean="0"/>
              <a:t>Process of Tidying the RAW data</a:t>
            </a:r>
          </a:p>
          <a:p>
            <a:pPr lvl="1"/>
            <a:r>
              <a:rPr lang="en-US" dirty="0" smtClean="0"/>
              <a:t>Brewery</a:t>
            </a:r>
          </a:p>
          <a:p>
            <a:pPr lvl="1"/>
            <a:r>
              <a:rPr lang="en-US" dirty="0" smtClean="0"/>
              <a:t>Beer</a:t>
            </a:r>
          </a:p>
          <a:p>
            <a:r>
              <a:rPr lang="en-US" dirty="0" smtClean="0"/>
              <a:t>Summary and Analysis </a:t>
            </a:r>
          </a:p>
          <a:p>
            <a:r>
              <a:rPr lang="en-US" dirty="0" smtClean="0"/>
              <a:t>Conclusion and QA</a:t>
            </a:r>
          </a:p>
          <a:p>
            <a:endParaRPr lang="en-US" dirty="0"/>
          </a:p>
        </p:txBody>
      </p:sp>
    </p:spTree>
    <p:extLst>
      <p:ext uri="{BB962C8B-B14F-4D97-AF65-F5344CB8AC3E}">
        <p14:creationId xmlns:p14="http://schemas.microsoft.com/office/powerpoint/2010/main" val="821227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a16="http://schemas.microsoft.com/office/drawing/2014/main" xmlns=""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a16="http://schemas.microsoft.com/office/drawing/2014/main" xmlns=""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a16="http://schemas.microsoft.com/office/drawing/2014/main" xmlns=""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Arizona</a:t>
              </a:r>
              <a:endParaRPr lang="en-US" sz="2000" kern="1200" dirty="0"/>
            </a:p>
          </p:txBody>
        </p:sp>
        <p:sp>
          <p:nvSpPr>
            <p:cNvPr id="21" name="Freeform: Shape 20">
              <a:extLst>
                <a:ext uri="{FF2B5EF4-FFF2-40B4-BE49-F238E27FC236}">
                  <a16:creationId xmlns:a16="http://schemas.microsoft.com/office/drawing/2014/main" xmlns=""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a16="http://schemas.microsoft.com/office/drawing/2014/main" xmlns=""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a16="http://schemas.microsoft.com/office/drawing/2014/main" xmlns=""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a16="http://schemas.microsoft.com/office/drawing/2014/main" xmlns=""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a16="http://schemas.microsoft.com/office/drawing/2014/main" xmlns=""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5% and 6%</a:t>
              </a:r>
            </a:p>
          </p:txBody>
        </p:sp>
        <p:sp>
          <p:nvSpPr>
            <p:cNvPr id="24" name="Freeform: Shape 23">
              <a:extLst>
                <a:ext uri="{FF2B5EF4-FFF2-40B4-BE49-F238E27FC236}">
                  <a16:creationId xmlns:a16="http://schemas.microsoft.com/office/drawing/2014/main" xmlns=""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a16="http://schemas.microsoft.com/office/drawing/2014/main" xmlns=""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a16="http://schemas.microsoft.com/office/drawing/2014/main" xmlns=""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a16="http://schemas.microsoft.com/office/drawing/2014/main" xmlns=""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a16="http://schemas.microsoft.com/office/drawing/2014/main" xmlns=""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30 and 50</a:t>
              </a:r>
            </a:p>
          </p:txBody>
        </p:sp>
        <p:sp>
          <p:nvSpPr>
            <p:cNvPr id="27" name="Freeform: Shape 26">
              <a:extLst>
                <a:ext uri="{FF2B5EF4-FFF2-40B4-BE49-F238E27FC236}">
                  <a16:creationId xmlns:a16="http://schemas.microsoft.com/office/drawing/2014/main" xmlns=""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a16="http://schemas.microsoft.com/office/drawing/2014/main" xmlns=""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a16="http://schemas.microsoft.com/office/drawing/2014/main" xmlns=""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a16="http://schemas.microsoft.com/office/drawing/2014/main" xmlns=""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xmlns="" id="{72BC666F-074A-45C3-AC58-8594978B4FD9}"/>
              </a:ext>
            </a:extLst>
          </p:cNvPr>
          <p:cNvPicPr>
            <a:picLocks noChangeAspect="1"/>
          </p:cNvPicPr>
          <p:nvPr/>
        </p:nvPicPr>
        <p:blipFill>
          <a:blip r:embed="rId2"/>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15DBC1-7496-EB4C-B0B9-06D16E3F9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A07909B-5AFD-694F-8FD2-01133DD9C460}"/>
              </a:ext>
            </a:extLst>
          </p:cNvPr>
          <p:cNvSpPr>
            <a:spLocks noGrp="1"/>
          </p:cNvSpPr>
          <p:nvPr>
            <p:ph idx="1"/>
          </p:nvPr>
        </p:nvSpPr>
        <p:spPr/>
        <p:txBody>
          <a:bodyPr/>
          <a:lstStyle/>
          <a:p>
            <a:endParaRPr lang="en-US"/>
          </a:p>
        </p:txBody>
      </p:sp>
      <p:pic>
        <p:nvPicPr>
          <p:cNvPr id="1026" name="Picture 2" descr="printable us maps us map states area map of the us map with states labeled">
            <a:extLst>
              <a:ext uri="{FF2B5EF4-FFF2-40B4-BE49-F238E27FC236}">
                <a16:creationId xmlns:a16="http://schemas.microsoft.com/office/drawing/2014/main" xmlns="" id="{97DC1B1E-F113-3248-B9E8-9DD0A86A5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114" y="112776"/>
            <a:ext cx="8347166" cy="6677733"/>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xmlns="" id="{708B7E95-85BA-4D9B-AC55-317B0E589B8C}"/>
              </a:ext>
            </a:extLst>
          </p:cNvPr>
          <p:cNvSpPr/>
          <p:nvPr/>
        </p:nvSpPr>
        <p:spPr>
          <a:xfrm>
            <a:off x="3469212" y="379378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xmlns="" id="{B0FB3E0C-79E6-467F-8DCB-A3684DB618F4}"/>
              </a:ext>
            </a:extLst>
          </p:cNvPr>
          <p:cNvSpPr/>
          <p:nvPr/>
        </p:nvSpPr>
        <p:spPr>
          <a:xfrm>
            <a:off x="7576516" y="37701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xmlns="" id="{0A9C3632-ADD9-48ED-B42E-A42BAEDA4116}"/>
              </a:ext>
            </a:extLst>
          </p:cNvPr>
          <p:cNvSpPr/>
          <p:nvPr/>
        </p:nvSpPr>
        <p:spPr>
          <a:xfrm>
            <a:off x="5830596" y="34290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xmlns="" id="{62C8D9F9-3D81-4B26-842E-0D82CF0F0B47}"/>
              </a:ext>
            </a:extLst>
          </p:cNvPr>
          <p:cNvSpPr/>
          <p:nvPr/>
        </p:nvSpPr>
        <p:spPr>
          <a:xfrm>
            <a:off x="6533284" y="3949089"/>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4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xmlns=""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xmlns=""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a16="http://schemas.microsoft.com/office/drawing/2014/main" xmlns="" id="{2937621F-3E53-4946-844E-C51246BFA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xmlns="" id="{C5A64FE9-0F66-460B-89A3-79E9789ED1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xmlns="" id="{69DBA25F-9778-4AAE-BA46-C1D8CB68E7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xmlns=""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a16="http://schemas.microsoft.com/office/drawing/2014/main" xmlns=""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xmlns=""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a16="http://schemas.microsoft.com/office/drawing/2014/main" xmlns=""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a16="http://schemas.microsoft.com/office/drawing/2014/main" xmlns=""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92CEB-8C36-4473-859A-7F3BDA5550FF}"/>
              </a:ext>
            </a:extLst>
          </p:cNvPr>
          <p:cNvSpPr>
            <a:spLocks noGrp="1"/>
          </p:cNvSpPr>
          <p:nvPr>
            <p:ph type="title"/>
          </p:nvPr>
        </p:nvSpPr>
        <p:spPr>
          <a:xfrm>
            <a:off x="643192" y="558800"/>
            <a:ext cx="3643674" cy="1202267"/>
          </a:xfrm>
        </p:spPr>
        <p:txBody>
          <a:bodyPr>
            <a:normAutofit/>
          </a:bodyPr>
          <a:lstStyle/>
          <a:p>
            <a:r>
              <a:rPr lang="en-US" sz="2800" b="1" dirty="0"/>
              <a:t>The Brewery File:</a:t>
            </a:r>
          </a:p>
        </p:txBody>
      </p:sp>
      <p:sp>
        <p:nvSpPr>
          <p:cNvPr id="3" name="Content Placeholder 2">
            <a:extLst>
              <a:ext uri="{FF2B5EF4-FFF2-40B4-BE49-F238E27FC236}">
                <a16:creationId xmlns:a16="http://schemas.microsoft.com/office/drawing/2014/main" xmlns="" id="{8AC3F072-879E-4EF4-8E93-7016150C01B8}"/>
              </a:ext>
            </a:extLst>
          </p:cNvPr>
          <p:cNvSpPr>
            <a:spLocks noGrp="1"/>
          </p:cNvSpPr>
          <p:nvPr>
            <p:ph idx="1"/>
          </p:nvPr>
        </p:nvSpPr>
        <p:spPr>
          <a:xfrm>
            <a:off x="643192" y="1498119"/>
            <a:ext cx="3761846" cy="5015647"/>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Cracks</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xmlns=""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xmlns="" r:id="rId5"/>
              </a:ext>
            </a:extLst>
          </a:blip>
          <a:srcRect t="5750" r="2" b="2"/>
          <a:stretch/>
        </p:blipFill>
        <p:spPr>
          <a:xfrm>
            <a:off x="5984224" y="558800"/>
            <a:ext cx="5383863" cy="344714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TextBox 3"/>
          <p:cNvSpPr txBox="1"/>
          <p:nvPr/>
        </p:nvSpPr>
        <p:spPr>
          <a:xfrm>
            <a:off x="5755624" y="4005942"/>
            <a:ext cx="6331601" cy="2893100"/>
          </a:xfrm>
          <a:prstGeom prst="rect">
            <a:avLst/>
          </a:prstGeom>
          <a:noFill/>
        </p:spPr>
        <p:txBody>
          <a:bodyPr wrap="square" rtlCol="0">
            <a:spAutoFit/>
          </a:bodyPr>
          <a:lstStyle/>
          <a:p>
            <a:pPr algn="ctr"/>
            <a:r>
              <a:rPr lang="en-US" sz="2000" b="1" u="sng" dirty="0" smtClean="0">
                <a:solidFill>
                  <a:schemeClr val="accent1">
                    <a:lumMod val="75000"/>
                  </a:schemeClr>
                </a:solidFill>
              </a:rPr>
              <a:t>Correction Examples</a:t>
            </a:r>
          </a:p>
          <a:p>
            <a:r>
              <a:rPr lang="en-US" dirty="0" smtClean="0"/>
              <a:t>		  St. Paul/St Paul 	 </a:t>
            </a:r>
            <a:r>
              <a:rPr lang="en-US" dirty="0" smtClean="0">
                <a:sym typeface="Wingdings"/>
              </a:rPr>
              <a:t> Saint Paul</a:t>
            </a:r>
          </a:p>
          <a:p>
            <a:r>
              <a:rPr lang="en-US" dirty="0" err="1" smtClean="0">
                <a:sym typeface="Wingdings"/>
              </a:rPr>
              <a:t>Menominie</a:t>
            </a:r>
            <a:r>
              <a:rPr lang="en-US" dirty="0" smtClean="0">
                <a:sym typeface="Wingdings"/>
              </a:rPr>
              <a:t>/Menominee   Menomonie</a:t>
            </a:r>
          </a:p>
          <a:p>
            <a:endParaRPr lang="en-US" dirty="0">
              <a:sym typeface="Wingdings"/>
            </a:endParaRPr>
          </a:p>
          <a:p>
            <a:r>
              <a:rPr lang="en-US" dirty="0" smtClean="0">
                <a:sym typeface="Wingdings"/>
              </a:rPr>
              <a:t>		Marquette, MA 	 </a:t>
            </a:r>
            <a:r>
              <a:rPr lang="en-US" smtClean="0">
                <a:sym typeface="Wingdings"/>
              </a:rPr>
              <a:t> </a:t>
            </a:r>
            <a:r>
              <a:rPr lang="en-US" smtClean="0">
                <a:sym typeface="Wingdings"/>
              </a:rPr>
              <a:t>Marquette</a:t>
            </a:r>
            <a:r>
              <a:rPr lang="en-US" dirty="0" smtClean="0">
                <a:sym typeface="Wingdings"/>
              </a:rPr>
              <a:t>, MI</a:t>
            </a:r>
          </a:p>
          <a:p>
            <a:endParaRPr lang="en-US" dirty="0" smtClean="0">
              <a:sym typeface="Wingdings"/>
            </a:endParaRPr>
          </a:p>
          <a:p>
            <a:r>
              <a:rPr lang="en-US" dirty="0" smtClean="0">
                <a:sym typeface="Wingdings"/>
              </a:rPr>
              <a:t>	   Against </a:t>
            </a:r>
            <a:r>
              <a:rPr lang="en-US" dirty="0">
                <a:sym typeface="Wingdings"/>
              </a:rPr>
              <a:t>T</a:t>
            </a:r>
            <a:r>
              <a:rPr lang="en-US" dirty="0" smtClean="0">
                <a:sym typeface="Wingdings"/>
              </a:rPr>
              <a:t>he Grain	  Against the Grain</a:t>
            </a:r>
          </a:p>
          <a:p>
            <a:r>
              <a:rPr lang="en-US" dirty="0" smtClean="0">
                <a:sym typeface="Wingdings"/>
              </a:rPr>
              <a:t>	        Angry Minnow</a:t>
            </a:r>
            <a:r>
              <a:rPr lang="en-US" dirty="0">
                <a:sym typeface="Wingdings"/>
              </a:rPr>
              <a:t> </a:t>
            </a:r>
            <a:r>
              <a:rPr lang="en-US" dirty="0" smtClean="0">
                <a:sym typeface="Wingdings"/>
              </a:rPr>
              <a:t>    </a:t>
            </a:r>
            <a:r>
              <a:rPr lang="en-US" dirty="0" smtClean="0">
                <a:sym typeface="Wingdings"/>
              </a:rPr>
              <a:t>Angry Minnow </a:t>
            </a:r>
            <a:r>
              <a:rPr lang="en-US" dirty="0" smtClean="0">
                <a:sym typeface="Wingdings"/>
              </a:rPr>
              <a:t>Brewing </a:t>
            </a:r>
            <a:r>
              <a:rPr lang="en-US" dirty="0" smtClean="0">
                <a:sym typeface="Wingdings"/>
              </a:rPr>
              <a:t>							     Company</a:t>
            </a:r>
            <a:endParaRPr lang="en-US" dirty="0" smtClean="0">
              <a:sym typeface="Wingdings"/>
            </a:endParaRPr>
          </a:p>
          <a:p>
            <a:endParaRPr lang="en-US" dirty="0"/>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xmlns="" id="{FC63C61B-D9E0-4F3E-9911-8F2B661DDD9B}"/>
              </a:ext>
            </a:extLst>
          </p:cNvPr>
          <p:cNvPicPr>
            <a:picLocks noChangeAspect="1"/>
          </p:cNvPicPr>
          <p:nvPr/>
        </p:nvPicPr>
        <p:blipFill rotWithShape="1">
          <a:blip r:embed="rId4">
            <a:alphaModFix amt="15000"/>
            <a:extLst>
              <a:ext uri="{837473B0-CC2E-450A-ABE3-18F120FF3D39}">
                <a1611:picAttrSrcUrl xmlns:a1611="http://schemas.microsoft.com/office/drawing/2016/11/main" xmlns="" r:id="rId5"/>
              </a:ext>
            </a:extLst>
          </a:blip>
          <a:srcRect t="6199" b="3801"/>
          <a:stretch/>
        </p:blipFill>
        <p:spPr>
          <a:xfrm>
            <a:off x="150822" y="10"/>
            <a:ext cx="12191980" cy="6857990"/>
          </a:xfrm>
          <a:prstGeom prst="rect">
            <a:avLst/>
          </a:prstGeom>
        </p:spPr>
      </p:pic>
      <p:sp>
        <p:nvSpPr>
          <p:cNvPr id="2" name="Title 1">
            <a:extLst>
              <a:ext uri="{FF2B5EF4-FFF2-40B4-BE49-F238E27FC236}">
                <a16:creationId xmlns:a16="http://schemas.microsoft.com/office/drawing/2014/main" xmlns=""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a16="http://schemas.microsoft.com/office/drawing/2014/main" xmlns=""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xmlns=""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lgourmeturbano.blogspot.com.ar/2015/05/7-mitos-sobre-la-cerveza-son-desmentidos.html">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xmlns=""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998FD-15BD-4784-BDD7-7118D22DFE8A}"/>
              </a:ext>
            </a:extLst>
          </p:cNvPr>
          <p:cNvSpPr>
            <a:spLocks noGrp="1"/>
          </p:cNvSpPr>
          <p:nvPr>
            <p:ph type="title"/>
          </p:nvPr>
        </p:nvSpPr>
        <p:spPr>
          <a:xfrm>
            <a:off x="1141410" y="609601"/>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a16="http://schemas.microsoft.com/office/drawing/2014/main" xmlns=""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a16="http://schemas.microsoft.com/office/drawing/2014/main" xmlns=""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xmlns=""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xmlns=""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xmlns=""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xmlns=""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xmlns="" id="{590B45A6-CD21-4952-AEF4-35EEDEF5122F}"/>
              </a:ext>
            </a:extLst>
          </p:cNvPr>
          <p:cNvPicPr>
            <a:picLocks noChangeAspect="1"/>
          </p:cNvPicPr>
          <p:nvPr/>
        </p:nvPicPr>
        <p:blipFill>
          <a:blip r:embed="rId7"/>
          <a:stretch>
            <a:fillRect/>
          </a:stretch>
        </p:blipFill>
        <p:spPr>
          <a:xfrm>
            <a:off x="2550695" y="1179038"/>
            <a:ext cx="7386401" cy="5233793"/>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xmlns=""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xmlns=""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xmlns=""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xmlns=""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xmlns="" id="{590B45A6-CD21-4952-AEF4-35EEDEF5122F}"/>
              </a:ext>
            </a:extLst>
          </p:cNvPr>
          <p:cNvPicPr>
            <a:picLocks noChangeAspect="1"/>
          </p:cNvPicPr>
          <p:nvPr/>
        </p:nvPicPr>
        <p:blipFill>
          <a:blip r:embed="rId7"/>
          <a:stretch>
            <a:fillRect/>
          </a:stretch>
        </p:blipFill>
        <p:spPr>
          <a:xfrm>
            <a:off x="0" y="33337"/>
            <a:ext cx="12191980" cy="6791326"/>
          </a:xfrm>
          <a:prstGeom prst="rect">
            <a:avLst/>
          </a:prstGeom>
        </p:spPr>
      </p:pic>
      <p:cxnSp>
        <p:nvCxnSpPr>
          <p:cNvPr id="4" name="Straight Connector 3">
            <a:extLst>
              <a:ext uri="{FF2B5EF4-FFF2-40B4-BE49-F238E27FC236}">
                <a16:creationId xmlns:a16="http://schemas.microsoft.com/office/drawing/2014/main" xmlns="" id="{87CB2EDC-2EE5-4DAB-A1A8-07EA4FA1E33F}"/>
              </a:ext>
            </a:extLst>
          </p:cNvPr>
          <p:cNvCxnSpPr/>
          <p:nvPr/>
        </p:nvCxnSpPr>
        <p:spPr>
          <a:xfrm flipV="1">
            <a:off x="3627620" y="0"/>
            <a:ext cx="0" cy="6071016"/>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xmlns="" id="{92DEA81C-470A-49D9-B4BF-DF4FA2EC998A}"/>
              </a:ext>
            </a:extLst>
          </p:cNvPr>
          <p:cNvCxnSpPr>
            <a:cxnSpLocks/>
          </p:cNvCxnSpPr>
          <p:nvPr/>
        </p:nvCxnSpPr>
        <p:spPr>
          <a:xfrm>
            <a:off x="539648" y="4047344"/>
            <a:ext cx="10867867"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xmlns="" id="{872B7AA6-0B31-404D-BD00-82BC65D2F929}"/>
              </a:ext>
            </a:extLst>
          </p:cNvPr>
          <p:cNvSpPr/>
          <p:nvPr/>
        </p:nvSpPr>
        <p:spPr>
          <a:xfrm>
            <a:off x="344779" y="122398"/>
            <a:ext cx="3282822" cy="3864986"/>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8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2178</TotalTime>
  <Words>2036</Words>
  <Application>Microsoft Macintosh PowerPoint</Application>
  <PresentationFormat>Widescreen</PresentationFormat>
  <Paragraphs>208</Paragraphs>
  <Slides>23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Century Gothic</vt:lpstr>
      <vt:lpstr>Wingdings</vt:lpstr>
      <vt:lpstr>Arial</vt:lpstr>
      <vt:lpstr>Mesh</vt:lpstr>
      <vt:lpstr>Trends and climate of US Breweries</vt:lpstr>
      <vt:lpstr>Agenda </vt:lpstr>
      <vt:lpstr>The TAJAR, Inc Team:</vt:lpstr>
      <vt:lpstr>The Brewery File:</vt:lpstr>
      <vt:lpstr>The Beers File:</vt:lpstr>
      <vt:lpstr>Organization and Structure of the  masterfile</vt:lpstr>
      <vt:lpstr>Further Discoveries: Any missing Values?</vt:lpstr>
      <vt:lpstr>US Brewery Locations</vt:lpstr>
      <vt:lpstr>US Brewery Locations</vt:lpstr>
      <vt:lpstr>US Brewery Locations</vt:lpstr>
      <vt:lpstr>Maximum ABV BEER</vt:lpstr>
      <vt:lpstr>Rankings of Highest ABV per State</vt:lpstr>
      <vt:lpstr>Most Bitter BEER (IBU)</vt:lpstr>
      <vt:lpstr>Rankings of Highest IBU per State</vt:lpstr>
      <vt:lpstr>General ABV Statistics</vt:lpstr>
      <vt:lpstr>Median International Bitterness Units by State</vt:lpstr>
      <vt:lpstr>Median Alcohol Content by State</vt:lpstr>
      <vt:lpstr>Median IBU and ABV’s per state</vt:lpstr>
      <vt:lpstr>IBU vs ABV Relationship?</vt:lpstr>
      <vt:lpstr>Conclusions</vt:lpstr>
      <vt:lpstr>PowerPoint Presentation</vt:lpstr>
      <vt:lpstr>Questions?</vt:lpstr>
      <vt:lpstr>Thank You for allowing us to partner with you</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Andy Ho</cp:lastModifiedBy>
  <cp:revision>54</cp:revision>
  <dcterms:created xsi:type="dcterms:W3CDTF">2018-06-20T02:52:10Z</dcterms:created>
  <dcterms:modified xsi:type="dcterms:W3CDTF">2018-06-26T21:14:23Z</dcterms:modified>
</cp:coreProperties>
</file>